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5" r:id="rId3"/>
    <p:sldId id="257" r:id="rId4"/>
    <p:sldId id="258" r:id="rId5"/>
    <p:sldId id="259" r:id="rId6"/>
    <p:sldId id="260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86" r:id="rId19"/>
    <p:sldId id="279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429" autoAdjust="0"/>
    <p:restoredTop sz="94694"/>
  </p:normalViewPr>
  <p:slideViewPr>
    <p:cSldViewPr>
      <p:cViewPr>
        <p:scale>
          <a:sx n="97" d="100"/>
          <a:sy n="97" d="100"/>
        </p:scale>
        <p:origin x="176" y="7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B6CBF-9AEA-41C7-BBFB-44DFB2780103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BE93B-ABC7-4A90-823A-553149ACB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7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E93B-ABC7-4A90-823A-553149ACB1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8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E93B-ABC7-4A90-823A-553149ACB1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8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E93B-ABC7-4A90-823A-553149ACB1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E93B-ABC7-4A90-823A-553149ACB1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1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E93B-ABC7-4A90-823A-553149ACB1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5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E93B-ABC7-4A90-823A-553149ACB1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8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E93B-ABC7-4A90-823A-553149ACB1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8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E93B-ABC7-4A90-823A-553149ACB1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8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E93B-ABC7-4A90-823A-553149ACB1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8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E93B-ABC7-4A90-823A-553149ACB1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8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E93B-ABC7-4A90-823A-553149ACB1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5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9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88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959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8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5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0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1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6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0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6D239-DC72-493F-B71E-641504FA3B6E}" type="datetimeFigureOut">
              <a:rPr lang="en-US" smtClean="0"/>
              <a:t>12/31/23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BA3AF-EBB7-4E6A-BBAD-505A322D4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7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47165"/>
            <a:ext cx="9176983" cy="16764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113AAF"/>
                </a:solidFill>
              </a:rPr>
              <a:t>Millimeter-Wave Vehicle-to-Infrastructure Communications for Autonomous Vehicles: Location-Aided Beam Forecasting in 6G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00136"/>
            <a:ext cx="9144000" cy="2362835"/>
          </a:xfrm>
        </p:spPr>
        <p:txBody>
          <a:bodyPr>
            <a:normAutofit/>
          </a:bodyPr>
          <a:lstStyle/>
          <a:p>
            <a:r>
              <a:rPr lang="en-US" sz="1600" b="1" dirty="0" err="1">
                <a:solidFill>
                  <a:schemeClr val="tx1"/>
                </a:solidFill>
              </a:rPr>
              <a:t>Omikumar</a:t>
            </a:r>
            <a:r>
              <a:rPr lang="en-US" sz="1600" b="1" dirty="0">
                <a:solidFill>
                  <a:schemeClr val="tx1"/>
                </a:solidFill>
              </a:rPr>
              <a:t> B. </a:t>
            </a:r>
            <a:r>
              <a:rPr lang="en-US" sz="1600" b="1" dirty="0" err="1">
                <a:solidFill>
                  <a:schemeClr val="tx1"/>
                </a:solidFill>
              </a:rPr>
              <a:t>Makadia</a:t>
            </a:r>
            <a:r>
              <a:rPr lang="en-US" sz="1600" dirty="0">
                <a:solidFill>
                  <a:schemeClr val="tx1"/>
                </a:solidFill>
              </a:rPr>
              <a:t>, Dhaval K. Patel, </a:t>
            </a:r>
            <a:r>
              <a:rPr lang="en-US" sz="1600" dirty="0" err="1">
                <a:solidFill>
                  <a:schemeClr val="tx1"/>
                </a:solidFill>
              </a:rPr>
              <a:t>Kashish</a:t>
            </a:r>
            <a:r>
              <a:rPr lang="en-US" sz="1600" dirty="0">
                <a:solidFill>
                  <a:schemeClr val="tx1"/>
                </a:solidFill>
              </a:rPr>
              <a:t> D. Shah, Mehul S. </a:t>
            </a:r>
            <a:r>
              <a:rPr lang="en-US" sz="1600" dirty="0" err="1">
                <a:solidFill>
                  <a:schemeClr val="tx1"/>
                </a:solidFill>
              </a:rPr>
              <a:t>Raval</a:t>
            </a:r>
            <a:r>
              <a:rPr lang="en-US" sz="1600" dirty="0">
                <a:solidFill>
                  <a:schemeClr val="tx1"/>
                </a:solidFill>
              </a:rPr>
              <a:t>, Mukesh Zaveri, S.N. Merchant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Presenter: </a:t>
            </a:r>
            <a:r>
              <a:rPr lang="en-US" sz="2000" b="1" dirty="0" err="1">
                <a:solidFill>
                  <a:schemeClr val="tx1"/>
                </a:solidFill>
              </a:rPr>
              <a:t>Omikumar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Makadia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BTech. CSE, School of Engineering and Applied Sciences</a:t>
            </a:r>
          </a:p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Undergraduate Researcher, Machine Intelligence, Computing and xG Networks (MICxN) Research Lab</a:t>
            </a:r>
          </a:p>
          <a:p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33600" y="-22860"/>
            <a:ext cx="645366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16</a:t>
            </a:r>
            <a:r>
              <a:rPr lang="en-US" sz="2000" baseline="30000" dirty="0"/>
              <a:t>th</a:t>
            </a:r>
            <a:r>
              <a:rPr lang="en-US" sz="2000" dirty="0"/>
              <a:t> International Conference on Communication and Networks (COMSNETs 2024)</a:t>
            </a:r>
          </a:p>
          <a:p>
            <a:r>
              <a:rPr lang="en-US" sz="2000" dirty="0"/>
              <a:t>Workshop on Connected Vehicles &amp; Autonomous Driving 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2956" y="6488668"/>
            <a:ext cx="1678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January</a:t>
            </a:r>
            <a:r>
              <a:rPr lang="en-US" b="1" dirty="0">
                <a:solidFill>
                  <a:schemeClr val="tx1"/>
                </a:solidFill>
              </a:rPr>
              <a:t> 7, 2023</a:t>
            </a:r>
          </a:p>
        </p:txBody>
      </p:sp>
      <p:pic>
        <p:nvPicPr>
          <p:cNvPr id="1028" name="Picture 4" descr="C:\Users\Sagar\Downloads\WhatsApp_Image_2023-12-17_at_10.35.02_AM-removebg-preview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37640"/>
            <a:ext cx="2514600" cy="110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Sagar\Downloads\WhatsApp Image 2023-12-18 at 3.40.56 AM.jpeg">
            <a:extLst>
              <a:ext uri="{FF2B5EF4-FFF2-40B4-BE49-F238E27FC236}">
                <a16:creationId xmlns:a16="http://schemas.microsoft.com/office/drawing/2014/main" id="{FDE0E89A-1EB0-7E6C-942C-C1B81877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"/>
            <a:ext cx="1143000" cy="98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61;p1" descr="Gujarat Council on Science &amp; Technology">
            <a:extLst>
              <a:ext uri="{FF2B5EF4-FFF2-40B4-BE49-F238E27FC236}">
                <a16:creationId xmlns:a16="http://schemas.microsoft.com/office/drawing/2014/main" id="{1874ACAC-3B3F-3DA4-9E5E-63CF982ABF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56" y="5964105"/>
            <a:ext cx="3406794" cy="84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8DC378-D6E9-F3AE-2D34-8B6FEDD484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1554"/>
          <a:stretch/>
        </p:blipFill>
        <p:spPr>
          <a:xfrm>
            <a:off x="6629402" y="4927223"/>
            <a:ext cx="2413001" cy="967224"/>
          </a:xfrm>
          <a:prstGeom prst="rect">
            <a:avLst/>
          </a:prstGeom>
        </p:spPr>
      </p:pic>
      <p:pic>
        <p:nvPicPr>
          <p:cNvPr id="11" name="Picture 2" descr="svnit">
            <a:extLst>
              <a:ext uri="{FF2B5EF4-FFF2-40B4-BE49-F238E27FC236}">
                <a16:creationId xmlns:a16="http://schemas.microsoft.com/office/drawing/2014/main" id="{01448453-55B1-F2E2-3352-85C02BE5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2" y="5980220"/>
            <a:ext cx="1828798" cy="84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6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5140" y="1235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Problem Definition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6250" y="1219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Instead of relying on the explicit channel knowledge, i.e., the knowledge of 𝒉, which is hard to acquire, we target predicting the optimal beam based solely on the real-time position information of the UE. If 𝑔∈ℝ^2 denotes the two-dimensional position vector, composed of latitude 𝑔_𝑙𝑎𝑡 and longitude 𝑔_𝑙𝑜𝑛𝑔  , our problem consists in approximating 𝒇* by the estimation 𝒇  that maximizes ℙ(𝑓 ̂=𝑓* |𝑔).</a:t>
            </a:r>
          </a:p>
        </p:txBody>
      </p:sp>
      <p:pic>
        <p:nvPicPr>
          <p:cNvPr id="4099" name="Picture 3" descr="C:\Users\Sagar\Downloads\image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44" y="2971800"/>
            <a:ext cx="7962900" cy="2838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17597" y="5943600"/>
            <a:ext cx="2350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Position-aided beam prediction [7]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5698"/>
            <a:ext cx="91234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[7] Position-Aided Beam Prediction – DeepSense. (</a:t>
            </a:r>
            <a:r>
              <a:rPr lang="en-US" sz="900" dirty="0" err="1"/>
              <a:t>n.d.</a:t>
            </a:r>
            <a:r>
              <a:rPr lang="en-US" sz="900" dirty="0"/>
              <a:t>). https://www.deepsense6g.net/position-aided-beam-prediction/</a:t>
            </a:r>
          </a:p>
        </p:txBody>
      </p:sp>
    </p:spTree>
    <p:extLst>
      <p:ext uri="{BB962C8B-B14F-4D97-AF65-F5344CB8AC3E}">
        <p14:creationId xmlns:p14="http://schemas.microsoft.com/office/powerpoint/2010/main" val="421242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5140" y="1235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Beam Prediction System Model</a:t>
            </a:r>
          </a:p>
        </p:txBody>
      </p:sp>
      <p:pic>
        <p:nvPicPr>
          <p:cNvPr id="5122" name="Picture 2" descr="C:\Users\Sagar\Downloads\WhatsApp_Image_2023-12-17_at_8.26.24_PM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95" y="1511643"/>
            <a:ext cx="8682681" cy="225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gar\Downloads\WhatsApp_Image_2023-12-17_at_8.27.08_PM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46" y="4038599"/>
            <a:ext cx="8894805" cy="8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78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211" y="-247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DeepSense 6G    </a:t>
            </a:r>
          </a:p>
        </p:txBody>
      </p:sp>
      <p:pic>
        <p:nvPicPr>
          <p:cNvPr id="6146" name="Picture 2" descr="C:\Users\Sagar\Downloads\WhatsApp Image 2023-12-17 at 8.40.04 PM (1)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7722"/>
            <a:ext cx="4038600" cy="29514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agar\Downloads\WhatsApp_Image_2023-12-17_at_8.40.14_PM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52" y="961954"/>
            <a:ext cx="3039762" cy="64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Sagar\Downloads\WhatsApp Image 2023-12-17 at 8.40.22 PM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0904"/>
            <a:ext cx="4419600" cy="58282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267200" cy="243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www.deepsense6g.net</a:t>
            </a:r>
          </a:p>
        </p:txBody>
      </p:sp>
      <p:sp>
        <p:nvSpPr>
          <p:cNvPr id="9" name="Rectangle 8"/>
          <p:cNvSpPr/>
          <p:nvPr/>
        </p:nvSpPr>
        <p:spPr>
          <a:xfrm>
            <a:off x="1031438" y="5985297"/>
            <a:ext cx="25853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Data collection Hardware Elements [8]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63441" y="5999197"/>
            <a:ext cx="1836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Data collection Process [9]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87632"/>
            <a:ext cx="91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[8-9] Data collection – DeepSense. (</a:t>
            </a:r>
            <a:r>
              <a:rPr lang="en-US" sz="900" dirty="0" err="1"/>
              <a:t>n.d.</a:t>
            </a:r>
            <a:r>
              <a:rPr lang="en-US" sz="900" dirty="0"/>
              <a:t>). https://www.deepsense6g.net/data-collection/</a:t>
            </a:r>
          </a:p>
        </p:txBody>
      </p:sp>
    </p:spTree>
    <p:extLst>
      <p:ext uri="{BB962C8B-B14F-4D97-AF65-F5344CB8AC3E}">
        <p14:creationId xmlns:p14="http://schemas.microsoft.com/office/powerpoint/2010/main" val="2249261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211" y="-247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Real Time Implementation</a:t>
            </a:r>
          </a:p>
        </p:txBody>
      </p:sp>
      <p:pic>
        <p:nvPicPr>
          <p:cNvPr id="3" name="Omi_COMSNETs_Demo.mp4">
            <a:hlinkClick r:id="" action="ppaction://media"/>
            <a:extLst>
              <a:ext uri="{FF2B5EF4-FFF2-40B4-BE49-F238E27FC236}">
                <a16:creationId xmlns:a16="http://schemas.microsoft.com/office/drawing/2014/main" id="{E63F2996-0EB3-DC75-25CE-33D37B9B9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" y="990600"/>
            <a:ext cx="8976360" cy="504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211" y="-247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Methodology</a:t>
            </a:r>
          </a:p>
        </p:txBody>
      </p:sp>
      <p:pic>
        <p:nvPicPr>
          <p:cNvPr id="12292" name="Picture 4" descr="C:\Users\Sagar\Downloads\WhatsApp Image 2023-12-18 at 2.44.31 AM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005" y="76199"/>
            <a:ext cx="1539793" cy="1143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54040" y="509200"/>
            <a:ext cx="18239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Random forest model [10]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97" y="6400800"/>
            <a:ext cx="91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[10] Figure 6. Architecture of the random forest model. (</a:t>
            </a:r>
            <a:r>
              <a:rPr lang="en-US" sz="900" dirty="0" err="1"/>
              <a:t>n.d.</a:t>
            </a:r>
            <a:r>
              <a:rPr lang="en-US" sz="900" dirty="0"/>
              <a:t>). </a:t>
            </a:r>
            <a:r>
              <a:rPr lang="en-US" sz="900" dirty="0" err="1"/>
              <a:t>ResearchGate</a:t>
            </a:r>
            <a:r>
              <a:rPr lang="en-US" sz="900" dirty="0"/>
              <a:t>. https://www.researchgate.net/figure/Architecture-of-the-random-forest-model_fig1_301638643</a:t>
            </a:r>
          </a:p>
        </p:txBody>
      </p:sp>
      <p:pic>
        <p:nvPicPr>
          <p:cNvPr id="12293" name="Picture 5" descr="C:\Users\Sagar\Downloads\WhatsApp Image 2023-12-18 at 3.30.18 A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7081761" cy="4412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209800" y="5931243"/>
            <a:ext cx="34242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Proposed block diagram for future beam prediction.</a:t>
            </a:r>
          </a:p>
        </p:txBody>
      </p:sp>
      <p:cxnSp>
        <p:nvCxnSpPr>
          <p:cNvPr id="23" name="Elbow Connector 22"/>
          <p:cNvCxnSpPr>
            <a:endCxn id="12292" idx="2"/>
          </p:cNvCxnSpPr>
          <p:nvPr/>
        </p:nvCxnSpPr>
        <p:spPr>
          <a:xfrm flipV="1">
            <a:off x="4582297" y="1219199"/>
            <a:ext cx="3715605" cy="2819401"/>
          </a:xfrm>
          <a:prstGeom prst="bentConnector2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9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211" y="-247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Results 1/3</a:t>
            </a:r>
          </a:p>
        </p:txBody>
      </p:sp>
      <p:pic>
        <p:nvPicPr>
          <p:cNvPr id="9218" name="Picture 2" descr="C:\Users\Sagar\Downloads\WhatsApp Image 2023-12-17 at 9.31.48 PM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19" y="959786"/>
            <a:ext cx="4283318" cy="31879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76913" y="4267199"/>
            <a:ext cx="4483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Comparative analysis of hitting accuracy with the baseline of current </a:t>
            </a:r>
          </a:p>
          <a:p>
            <a:pPr algn="ctr"/>
            <a:r>
              <a:rPr lang="en-US" sz="1200" dirty="0"/>
              <a:t>beams compared to the ground truth across different scenarios.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4812958"/>
            <a:ext cx="9158416" cy="2071815"/>
          </a:xfrm>
        </p:spPr>
        <p:txBody>
          <a:bodyPr>
            <a:normAutofit/>
          </a:bodyPr>
          <a:lstStyle/>
          <a:p>
            <a:r>
              <a:rPr lang="en-US" sz="1800" dirty="0"/>
              <a:t>Proposed LSTM outperforms the baseline model for </a:t>
            </a:r>
            <a:r>
              <a:rPr lang="en-US" sz="1800" dirty="0">
                <a:solidFill>
                  <a:srgbClr val="113AAF"/>
                </a:solidFill>
              </a:rPr>
              <a:t>current</a:t>
            </a:r>
            <a:r>
              <a:rPr lang="en-US" sz="1800" dirty="0"/>
              <a:t> beam prediction.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Beam prediction helps select the most likely </a:t>
            </a:r>
            <a:r>
              <a:rPr lang="en-US" sz="1800" dirty="0">
                <a:solidFill>
                  <a:srgbClr val="113AAF"/>
                </a:solidFill>
              </a:rPr>
              <a:t>sequence of outputs</a:t>
            </a:r>
            <a:r>
              <a:rPr lang="en-US" sz="1800" dirty="0"/>
              <a:t> from a set of possibilities.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LSTM networks have been employed for beam prediction tasks due to their ability to capture </a:t>
            </a:r>
            <a:r>
              <a:rPr lang="en-US" sz="1800" dirty="0">
                <a:solidFill>
                  <a:srgbClr val="113AAF"/>
                </a:solidFill>
              </a:rPr>
              <a:t>sequential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113AAF"/>
                </a:solidFill>
              </a:rPr>
              <a:t>long-range dependencies</a:t>
            </a:r>
            <a:r>
              <a:rPr lang="en-US" sz="1800" dirty="0"/>
              <a:t>.</a:t>
            </a:r>
          </a:p>
          <a:p>
            <a:endParaRPr lang="en-US" sz="1800" dirty="0">
              <a:solidFill>
                <a:srgbClr val="113A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98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211" y="-247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Results 2/3</a:t>
            </a:r>
          </a:p>
        </p:txBody>
      </p:sp>
      <p:pic>
        <p:nvPicPr>
          <p:cNvPr id="10242" name="Picture 2" descr="C:\Users\Sagar\Downloads\WhatsApp Image 2023-12-17 at 9.31.48 PM (1)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41" y="914400"/>
            <a:ext cx="5105400" cy="3031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23708" y="4022328"/>
            <a:ext cx="459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Hitting accuracy of future beams compared to the ground truth across </a:t>
            </a:r>
          </a:p>
          <a:p>
            <a:pPr algn="ctr"/>
            <a:r>
              <a:rPr lang="en-US" sz="1200" dirty="0"/>
              <a:t>different scenarios.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4648200"/>
            <a:ext cx="9158416" cy="2071815"/>
          </a:xfrm>
        </p:spPr>
        <p:txBody>
          <a:bodyPr>
            <a:normAutofit/>
          </a:bodyPr>
          <a:lstStyle/>
          <a:p>
            <a:r>
              <a:rPr lang="en-US" sz="1800" dirty="0"/>
              <a:t>Random forest yields </a:t>
            </a:r>
            <a:r>
              <a:rPr lang="en-US" sz="1800" dirty="0">
                <a:solidFill>
                  <a:srgbClr val="113AAF"/>
                </a:solidFill>
              </a:rPr>
              <a:t>reasonable</a:t>
            </a:r>
            <a:r>
              <a:rPr lang="en-US" sz="1800" dirty="0"/>
              <a:t> accuracy for future beam prediction.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We are trying to determine the </a:t>
            </a:r>
            <a:r>
              <a:rPr lang="en-US" sz="1800" dirty="0">
                <a:solidFill>
                  <a:srgbClr val="113AAF"/>
                </a:solidFill>
              </a:rPr>
              <a:t>optimal angles </a:t>
            </a:r>
            <a:r>
              <a:rPr lang="en-US" sz="1800" dirty="0"/>
              <a:t>by anticipating where vehicles will be in the network.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It helps make communication more </a:t>
            </a:r>
            <a:r>
              <a:rPr lang="en-US" sz="1800" dirty="0">
                <a:solidFill>
                  <a:srgbClr val="113AAF"/>
                </a:solidFill>
              </a:rPr>
              <a:t>trustworthy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113AAF"/>
                </a:solidFill>
              </a:rPr>
              <a:t>fast.</a:t>
            </a:r>
          </a:p>
        </p:txBody>
      </p:sp>
    </p:spTree>
    <p:extLst>
      <p:ext uri="{BB962C8B-B14F-4D97-AF65-F5344CB8AC3E}">
        <p14:creationId xmlns:p14="http://schemas.microsoft.com/office/powerpoint/2010/main" val="34224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211" y="-247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Results 3/3</a:t>
            </a:r>
          </a:p>
        </p:txBody>
      </p:sp>
      <p:pic>
        <p:nvPicPr>
          <p:cNvPr id="11266" name="Picture 2" descr="C:\Users\Sagar\Downloads\WhatsApp Image 2023-12-17 at 9.31.48 PM (2)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4" y="1121094"/>
            <a:ext cx="5086350" cy="27441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Sagar\Downloads\WhatsApp Image 2023-12-17 at 9.31.47 PM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14168"/>
            <a:ext cx="3183550" cy="27441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5180" y="3962400"/>
            <a:ext cx="5080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Overhead savings as a function of outage probability across different scenarios.</a:t>
            </a:r>
          </a:p>
        </p:txBody>
      </p:sp>
      <p:sp>
        <p:nvSpPr>
          <p:cNvPr id="6" name="Rectangle 5"/>
          <p:cNvSpPr/>
          <p:nvPr/>
        </p:nvSpPr>
        <p:spPr>
          <a:xfrm>
            <a:off x="5513176" y="3962399"/>
            <a:ext cx="3644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Comparative analysis of overhead savings as a function </a:t>
            </a:r>
          </a:p>
          <a:p>
            <a:pPr algn="ctr"/>
            <a:r>
              <a:rPr lang="en-US" sz="1200" dirty="0"/>
              <a:t>of outage probability with the baseline in scenario 4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-14416" y="4495630"/>
            <a:ext cx="9158416" cy="2071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Random forest excel at capturing </a:t>
            </a:r>
            <a:r>
              <a:rPr lang="en-US" sz="1800" dirty="0">
                <a:solidFill>
                  <a:srgbClr val="113AAF"/>
                </a:solidFill>
              </a:rPr>
              <a:t>intricate patterns</a:t>
            </a:r>
            <a:r>
              <a:rPr lang="en-US" sz="1800" dirty="0"/>
              <a:t> within the data.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Their effectiveness in beam prediction, having a </a:t>
            </a:r>
            <a:r>
              <a:rPr lang="en-US" sz="1800" dirty="0">
                <a:solidFill>
                  <a:srgbClr val="113AAF"/>
                </a:solidFill>
              </a:rPr>
              <a:t>built-in mechanism</a:t>
            </a:r>
            <a:r>
              <a:rPr lang="en-US" sz="1800" dirty="0"/>
              <a:t> for feature selection and automatically identifying the </a:t>
            </a:r>
            <a:r>
              <a:rPr lang="en-US" sz="1800" dirty="0">
                <a:solidFill>
                  <a:srgbClr val="113AAF"/>
                </a:solidFill>
              </a:rPr>
              <a:t>most relevant </a:t>
            </a:r>
            <a:r>
              <a:rPr lang="en-US" sz="1800" dirty="0"/>
              <a:t>input variables, help enhance prediction accuracy and reduce computational overhead.</a:t>
            </a:r>
            <a:endParaRPr lang="en-US" sz="1800" dirty="0">
              <a:solidFill>
                <a:srgbClr val="113A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7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6EFE46-F8E1-D04B-B42B-D392EA41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088B8F-4FBE-A4B5-3901-2D9336ECE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895600"/>
          </a:xfrm>
        </p:spPr>
        <p:txBody>
          <a:bodyPr>
            <a:normAutofit/>
          </a:bodyPr>
          <a:lstStyle/>
          <a:p>
            <a:r>
              <a:rPr lang="en-US" sz="1800" dirty="0"/>
              <a:t>Using future positions for predicting future beams.</a:t>
            </a:r>
          </a:p>
          <a:p>
            <a:endParaRPr lang="en-US" sz="1800" dirty="0"/>
          </a:p>
          <a:p>
            <a:r>
              <a:rPr lang="en-US" sz="1800" dirty="0"/>
              <a:t>Impact of incorporating position data using LSTM on accuracy.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Improved overhead savings across different scenarios.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5000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References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76200" y="838200"/>
            <a:ext cx="8991600" cy="11326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[1] TIMESOFINDIA.COM. (2022, June 7). India’s passenger traffic reaches 93% of pre-</a:t>
            </a:r>
            <a:r>
              <a:rPr lang="en-US" sz="1600" dirty="0" err="1"/>
              <a:t>Covid</a:t>
            </a:r>
            <a:r>
              <a:rPr lang="en-US" sz="1600" dirty="0"/>
              <a:t> levels in May 22. The Times of India. https://timesofindia.indiatimes.com/business/india-business/indias-passenger-traffic-reaches-93-of-pre-covid-levels-in-may-22/articleshow/92049177.cms</a:t>
            </a:r>
          </a:p>
          <a:p>
            <a:r>
              <a:rPr lang="en-US" sz="1600" dirty="0"/>
              <a:t>[2] McCarthy, N. (2021, January 14). The cities with the worst traffic congestion. </a:t>
            </a:r>
            <a:r>
              <a:rPr lang="en-US" sz="1600" dirty="0" err="1"/>
              <a:t>Statista</a:t>
            </a:r>
            <a:r>
              <a:rPr lang="en-US" sz="1600" dirty="0"/>
              <a:t> Daily Data. https://www.statista.com/chart/18281/percentage-of-extra-travel-time-due-to-congestion</a:t>
            </a:r>
          </a:p>
          <a:p>
            <a:r>
              <a:rPr lang="en-US" sz="1600" dirty="0"/>
              <a:t>[3] Ministry of Road Transport and Highways releases Annual Report on ‘Road Accidents in India-2022”. (</a:t>
            </a:r>
            <a:r>
              <a:rPr lang="en-US" sz="1600" dirty="0" err="1"/>
              <a:t>n.d.</a:t>
            </a:r>
            <a:r>
              <a:rPr lang="en-US" sz="1600" dirty="0"/>
              <a:t>). https://pib.gov.in/PressReleasePage.aspx?PRID=1973295#:~:text=As%20per%20the%20report%2C%20a,injuries%20to%204%2C43%2C366%20persons.</a:t>
            </a:r>
          </a:p>
          <a:p>
            <a:r>
              <a:rPr lang="en-US" sz="1600" dirty="0"/>
              <a:t>[4-5] Beam Management in 5G NR using </a:t>
            </a:r>
            <a:r>
              <a:rPr lang="en-US" sz="1600" dirty="0" err="1"/>
              <a:t>Geolocation</a:t>
            </a:r>
            <a:r>
              <a:rPr lang="en-US" sz="1600" dirty="0"/>
              <a:t> Side Information. (2019, March 1). IEEE Conference Publication | IEEE </a:t>
            </a:r>
            <a:r>
              <a:rPr lang="en-US" sz="1600" dirty="0" err="1"/>
              <a:t>Xplore</a:t>
            </a:r>
            <a:r>
              <a:rPr lang="en-US" sz="1600" dirty="0"/>
              <a:t>. https://ieeexplore.ieee.org/stamp/stamp.jsp?tp=&amp;arnumber=8692820</a:t>
            </a:r>
          </a:p>
          <a:p>
            <a:r>
              <a:rPr lang="en-US" sz="1600" dirty="0"/>
              <a:t>[6] </a:t>
            </a:r>
            <a:r>
              <a:rPr lang="en-US" sz="1600" dirty="0" err="1"/>
              <a:t>Morais</a:t>
            </a:r>
            <a:r>
              <a:rPr lang="en-US" sz="1600" dirty="0"/>
              <a:t>, J., </a:t>
            </a:r>
            <a:r>
              <a:rPr lang="en-US" sz="1600" dirty="0" err="1"/>
              <a:t>Behboodi</a:t>
            </a:r>
            <a:r>
              <a:rPr lang="en-US" sz="1600" dirty="0"/>
              <a:t>, A., </a:t>
            </a:r>
            <a:r>
              <a:rPr lang="en-US" sz="1600" dirty="0" err="1"/>
              <a:t>Pezeshki</a:t>
            </a:r>
            <a:r>
              <a:rPr lang="en-US" sz="1600" dirty="0"/>
              <a:t>, H., &amp; </a:t>
            </a:r>
            <a:r>
              <a:rPr lang="en-US" sz="1600" dirty="0" err="1"/>
              <a:t>Alkhateeb</a:t>
            </a:r>
            <a:r>
              <a:rPr lang="en-US" sz="1600" dirty="0"/>
              <a:t>, A. (2022). Position aided beam prediction in the real world: How useful GPS locations actually are? </a:t>
            </a:r>
            <a:r>
              <a:rPr lang="en-US" sz="1600" dirty="0" err="1"/>
              <a:t>arXiv</a:t>
            </a:r>
            <a:r>
              <a:rPr lang="en-US" sz="1600" dirty="0"/>
              <a:t> (Cornell University). https://doi.org/10.48550/arxiv.2205.09054</a:t>
            </a:r>
          </a:p>
          <a:p>
            <a:r>
              <a:rPr lang="en-US" sz="1600" dirty="0"/>
              <a:t>[7] Position-Aided Beam Prediction – DeepSense. (</a:t>
            </a:r>
            <a:r>
              <a:rPr lang="en-US" sz="1600" dirty="0" err="1"/>
              <a:t>n.d.</a:t>
            </a:r>
            <a:r>
              <a:rPr lang="en-US" sz="1600" dirty="0"/>
              <a:t>). https://www.deepsense6g.net/position-aided-beam-prediction/</a:t>
            </a:r>
          </a:p>
          <a:p>
            <a:r>
              <a:rPr lang="en-US" sz="1600" dirty="0"/>
              <a:t>[8-9] Data collection – DeepSense. (</a:t>
            </a:r>
            <a:r>
              <a:rPr lang="en-US" sz="1600" dirty="0" err="1"/>
              <a:t>n.d.</a:t>
            </a:r>
            <a:r>
              <a:rPr lang="en-US" sz="1600" dirty="0"/>
              <a:t>). https://www.deepsense6g.net/data-collection/</a:t>
            </a:r>
          </a:p>
          <a:p>
            <a:r>
              <a:rPr lang="en-US" sz="1600" dirty="0"/>
              <a:t>[10] Figure 6. Architecture of the random forest model. (</a:t>
            </a:r>
            <a:r>
              <a:rPr lang="en-US" sz="1600" dirty="0" err="1"/>
              <a:t>n.d.</a:t>
            </a:r>
            <a:r>
              <a:rPr lang="en-US" sz="1600" dirty="0"/>
              <a:t>). </a:t>
            </a:r>
            <a:r>
              <a:rPr lang="en-US" sz="1600" dirty="0" err="1"/>
              <a:t>ResearchGate</a:t>
            </a:r>
            <a:r>
              <a:rPr lang="en-US" sz="1600" dirty="0"/>
              <a:t>. https://www.researchgate.net/figure/Architecture-of-the-random-forest-model_fig1_301638643</a:t>
            </a:r>
          </a:p>
          <a:p>
            <a:r>
              <a:rPr lang="en-US" sz="1600" dirty="0"/>
              <a:t>[11 - 12] U. </a:t>
            </a:r>
            <a:r>
              <a:rPr lang="en-US" sz="1600" dirty="0" err="1"/>
              <a:t>Demirhan</a:t>
            </a:r>
            <a:r>
              <a:rPr lang="en-US" sz="1600" dirty="0"/>
              <a:t> and A. </a:t>
            </a:r>
            <a:r>
              <a:rPr lang="en-US" sz="1600" dirty="0" err="1"/>
              <a:t>Alkhateeb</a:t>
            </a:r>
            <a:r>
              <a:rPr lang="en-US" sz="1600" dirty="0"/>
              <a:t>, "Radar Aided 6G Beam Prediction: Deep Learning Algorithms and Real-World Demonstration," 2022 IEEE Wireless Communications and Networking Conference (WCNC), Austin, TX, USA, 2022, pp. 2655-2660, </a:t>
            </a:r>
            <a:r>
              <a:rPr lang="en-US" sz="1600" dirty="0" err="1"/>
              <a:t>doi</a:t>
            </a:r>
            <a:r>
              <a:rPr lang="en-US" sz="1600" dirty="0"/>
              <a:t>: 10.1109/WCNC51071.2022.9771564.</a:t>
            </a:r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77786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SzPts val="990"/>
            </a:pPr>
            <a:r>
              <a:rPr lang="en" sz="4000" b="1" dirty="0">
                <a:latin typeface="Calibri"/>
                <a:ea typeface="Nunito"/>
                <a:cs typeface="Nunito"/>
                <a:sym typeface="Nunito"/>
              </a:rPr>
              <a:t>Acknowledgement</a:t>
            </a:r>
            <a:endParaRPr lang="en-US" sz="4000" b="1" dirty="0">
              <a:latin typeface="Calibri"/>
              <a:ea typeface="Nunito"/>
              <a:cs typeface="Nunito"/>
            </a:endParaRPr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68" name="Google Shape;68;p21"/>
          <p:cNvSpPr txBox="1"/>
          <p:nvPr/>
        </p:nvSpPr>
        <p:spPr>
          <a:xfrm>
            <a:off x="379950" y="1434638"/>
            <a:ext cx="8384100" cy="199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lnSpc>
                <a:spcPct val="14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Calibri"/>
                <a:ea typeface="Nunito"/>
                <a:cs typeface="Nunito"/>
                <a:sym typeface="Nunito"/>
              </a:rPr>
              <a:t>The authors thank the Machine Intelligence, Computing and </a:t>
            </a:r>
            <a:r>
              <a:rPr lang="en" sz="1400" dirty="0" err="1">
                <a:solidFill>
                  <a:schemeClr val="dk1"/>
                </a:solidFill>
                <a:latin typeface="Calibri"/>
                <a:ea typeface="Nunito"/>
                <a:cs typeface="Nunito"/>
                <a:sym typeface="Nunito"/>
              </a:rPr>
              <a:t>xG</a:t>
            </a:r>
            <a:r>
              <a:rPr lang="en" sz="1400" dirty="0">
                <a:solidFill>
                  <a:schemeClr val="dk1"/>
                </a:solidFill>
                <a:latin typeface="Calibri"/>
                <a:ea typeface="Nunito"/>
                <a:cs typeface="Nunito"/>
                <a:sym typeface="Nunito"/>
              </a:rPr>
              <a:t> Networks (</a:t>
            </a:r>
            <a:r>
              <a:rPr lang="en" sz="1400" dirty="0" err="1">
                <a:solidFill>
                  <a:schemeClr val="dk1"/>
                </a:solidFill>
                <a:latin typeface="Calibri"/>
                <a:ea typeface="Nunito"/>
                <a:cs typeface="Nunito"/>
                <a:sym typeface="Nunito"/>
              </a:rPr>
              <a:t>MICxN</a:t>
            </a:r>
            <a:r>
              <a:rPr lang="en" sz="1400" dirty="0">
                <a:solidFill>
                  <a:schemeClr val="dk1"/>
                </a:solidFill>
                <a:latin typeface="Calibri"/>
                <a:ea typeface="Nunito"/>
                <a:cs typeface="Nunito"/>
                <a:sym typeface="Nunito"/>
              </a:rPr>
              <a:t>), School of Engineering and Applied Science, Ahmedabad University for providing the infrastructural support. </a:t>
            </a:r>
          </a:p>
          <a:p>
            <a:pPr marL="114300">
              <a:lnSpc>
                <a:spcPct val="140000"/>
              </a:lnSpc>
              <a:buClr>
                <a:schemeClr val="dk1"/>
              </a:buClr>
              <a:buSzPts val="1800"/>
            </a:pPr>
            <a:endParaRPr lang="en-US" sz="1400" dirty="0">
              <a:solidFill>
                <a:schemeClr val="dk1"/>
              </a:solidFill>
              <a:latin typeface="Calibri"/>
              <a:ea typeface="Nunito"/>
              <a:cs typeface="Nunito"/>
            </a:endParaRPr>
          </a:p>
          <a:p>
            <a:pPr marL="457200" indent="-342900">
              <a:lnSpc>
                <a:spcPct val="14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dk1"/>
                </a:solidFill>
                <a:latin typeface="Calibri"/>
                <a:ea typeface="Nunito"/>
                <a:cs typeface="Nunito"/>
                <a:sym typeface="Nunito"/>
              </a:rPr>
              <a:t>This work is sponsored by the University Research Board under Project Seed Grant URBSEASI22A3 and the Department of Science and Technology-Gujarat Council of Science and Technology (DST-GUJCOST) under Grant GUJCOST/STI/R&amp;D/2023-24/3204.</a:t>
            </a:r>
            <a:endParaRPr sz="1400" dirty="0">
              <a:solidFill>
                <a:schemeClr val="dk1"/>
              </a:solidFill>
              <a:latin typeface="Calibri"/>
              <a:ea typeface="Nunito"/>
              <a:cs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Thank you</a:t>
            </a:r>
            <a:br>
              <a:rPr lang="en-US" sz="4000" b="1" dirty="0"/>
            </a:br>
            <a:r>
              <a:rPr lang="en-US" sz="2000" b="1" dirty="0"/>
              <a:t>omikumar.m@ahduni.edu.in</a:t>
            </a:r>
          </a:p>
        </p:txBody>
      </p:sp>
    </p:spTree>
    <p:extLst>
      <p:ext uri="{BB962C8B-B14F-4D97-AF65-F5344CB8AC3E}">
        <p14:creationId xmlns:p14="http://schemas.microsoft.com/office/powerpoint/2010/main" val="207929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agar\Downloads\WhatsApp Image 2023-12-17 at 11.31.11 AM (1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30" y="132519"/>
            <a:ext cx="5367970" cy="177248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agar\Downloads\WhatsApp Image 2023-12-17 at 11.31.11 AM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26" y="3389402"/>
            <a:ext cx="4139669" cy="33615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agar\Downloads\WhatsApp Image 2023-12-17 at 11.31.10 AM (3)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30" y="2057400"/>
            <a:ext cx="4377370" cy="46935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agar\Downloads\WhatsApp Image 2023-12-17 at 11.31.10 AM (2)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8559">
            <a:off x="403539" y="1295400"/>
            <a:ext cx="5486400" cy="261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agar\Downloads\WhatsApp Image 2023-12-17 at 11.31.10 AM (1)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806" y="98652"/>
            <a:ext cx="3015390" cy="31386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agar\Downloads\WhatsApp Image 2023-12-17 at 11.31.10 AM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1023">
            <a:off x="3382684" y="1687268"/>
            <a:ext cx="4829175" cy="368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Sagar\Downloads\WhatsApp Image 2023-12-17 at 12.20.41 PM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39104"/>
            <a:ext cx="6396682" cy="281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agar\Downloads\WhatsApp Image 2023-12-17 at 2.29.22 PM (1)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077" y="40177"/>
            <a:ext cx="2895601" cy="24638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Sagar\Downloads\WhatsApp Image 2023-12-17 at 2.29.22 PM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31" y="40177"/>
            <a:ext cx="2971799" cy="25219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195" y="5923146"/>
            <a:ext cx="8991600" cy="106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/>
              <a:t>[1] TIMESOFINDIA.COM. (2022, June 7). India’s passenger traffic reaches 93% of pre-</a:t>
            </a:r>
            <a:r>
              <a:rPr lang="en-US" sz="900" dirty="0" err="1"/>
              <a:t>Covid</a:t>
            </a:r>
            <a:r>
              <a:rPr lang="en-US" sz="900" dirty="0"/>
              <a:t> levels in May 22. The Times of India. https://timesofindia.indiatimes.com/business/india-business/indias-passenger-traffic-reaches-93-of-pre-covid-levels-in-may-22/articleshow/92049177.cms</a:t>
            </a:r>
          </a:p>
          <a:p>
            <a:pPr marL="0" indent="0">
              <a:buNone/>
            </a:pPr>
            <a:r>
              <a:rPr lang="en-US" sz="900" dirty="0"/>
              <a:t>[2] McCarthy, N. (2021, January 14). The cities with the worst traffic congestion. </a:t>
            </a:r>
            <a:r>
              <a:rPr lang="en-US" sz="900" dirty="0" err="1"/>
              <a:t>Statista</a:t>
            </a:r>
            <a:r>
              <a:rPr lang="en-US" sz="900" dirty="0"/>
              <a:t> Daily Data. https://www.statista.com/chart/18281/percentage-of-extra-travel-time-due-to-congestion</a:t>
            </a:r>
          </a:p>
          <a:p>
            <a:pPr marL="0" indent="0">
              <a:buNone/>
            </a:pPr>
            <a:r>
              <a:rPr lang="en-US" sz="900" dirty="0"/>
              <a:t>[3] Ministry of Road Transport and Highways releases Annual Report on ‘Road Accidents in India-2022”. (</a:t>
            </a:r>
            <a:r>
              <a:rPr lang="en-US" sz="900" dirty="0" err="1"/>
              <a:t>n.d.</a:t>
            </a:r>
            <a:r>
              <a:rPr lang="en-US" sz="900" dirty="0"/>
              <a:t>). https://pib.gov.in/PressReleasePage.aspx?PRID=1973295#:~:text=As%20per%20the%20report%2C%20a,injuries%20to%204%2C43%2C366%20persons.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371600" y="2539763"/>
            <a:ext cx="27813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/>
              <a:t>Monthly trend in passenger traffic [1]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2586" y="2539763"/>
            <a:ext cx="31645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The Cities With The Worst Traffic Congestion [2]</a:t>
            </a:r>
          </a:p>
        </p:txBody>
      </p:sp>
      <p:sp>
        <p:nvSpPr>
          <p:cNvPr id="7" name="Rectangle 6"/>
          <p:cNvSpPr/>
          <p:nvPr/>
        </p:nvSpPr>
        <p:spPr>
          <a:xfrm>
            <a:off x="3161861" y="5646147"/>
            <a:ext cx="2744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Number of Accidents across the years [3]</a:t>
            </a:r>
          </a:p>
        </p:txBody>
      </p:sp>
    </p:spTree>
    <p:extLst>
      <p:ext uri="{BB962C8B-B14F-4D97-AF65-F5344CB8AC3E}">
        <p14:creationId xmlns:p14="http://schemas.microsoft.com/office/powerpoint/2010/main" val="50822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140" y="1235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600199"/>
          </a:xfrm>
        </p:spPr>
        <p:txBody>
          <a:bodyPr>
            <a:normAutofit/>
          </a:bodyPr>
          <a:lstStyle/>
          <a:p>
            <a:r>
              <a:rPr lang="en-US" sz="1800" b="1" dirty="0"/>
              <a:t>Driving environment elements</a:t>
            </a:r>
          </a:p>
          <a:p>
            <a:endParaRPr lang="en-US" sz="2000" b="1" dirty="0"/>
          </a:p>
          <a:p>
            <a:pPr lvl="1">
              <a:buFont typeface="Courier New" pitchFamily="49" charset="0"/>
              <a:buChar char="o"/>
            </a:pPr>
            <a:r>
              <a:rPr lang="en-US" sz="1400" dirty="0"/>
              <a:t>Vehicles, pedestrians, emergency vehicles, motorbikes, cyclists needs to be considered. 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5140" y="2514600"/>
            <a:ext cx="8229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/>
              <a:t>Solution: 5G NR-V2X</a:t>
            </a:r>
          </a:p>
          <a:p>
            <a:pPr marL="0" indent="0">
              <a:buNone/>
            </a:pPr>
            <a:endParaRPr lang="en-US" sz="2100" b="1" dirty="0"/>
          </a:p>
          <a:p>
            <a:pPr lvl="1">
              <a:buFont typeface="Courier New" pitchFamily="49" charset="0"/>
              <a:buChar char="o"/>
            </a:pPr>
            <a:r>
              <a:rPr lang="en-US" sz="1500" dirty="0"/>
              <a:t>Recent advances in 3GPP release 16 have started new era of road connectivity. </a:t>
            </a:r>
          </a:p>
          <a:p>
            <a:pPr lvl="1">
              <a:buFont typeface="Courier New" pitchFamily="49" charset="0"/>
              <a:buChar char="o"/>
            </a:pPr>
            <a:endParaRPr lang="en-US" sz="1500" dirty="0"/>
          </a:p>
          <a:p>
            <a:pPr lvl="1">
              <a:buFont typeface="Courier New" pitchFamily="49" charset="0"/>
              <a:buChar char="o"/>
            </a:pPr>
            <a:r>
              <a:rPr lang="en-US" sz="1500" dirty="0"/>
              <a:t>It offers </a:t>
            </a:r>
            <a:r>
              <a:rPr lang="en-US" sz="1500" dirty="0">
                <a:solidFill>
                  <a:srgbClr val="113AAF"/>
                </a:solidFill>
              </a:rPr>
              <a:t>ultra-low latency </a:t>
            </a:r>
            <a:r>
              <a:rPr lang="en-US" sz="1500" dirty="0"/>
              <a:t>and </a:t>
            </a:r>
            <a:r>
              <a:rPr lang="en-US" sz="1500" dirty="0">
                <a:solidFill>
                  <a:srgbClr val="113AAF"/>
                </a:solidFill>
              </a:rPr>
              <a:t>high reliability</a:t>
            </a:r>
            <a:r>
              <a:rPr lang="en-US" sz="1500" dirty="0"/>
              <a:t>.</a:t>
            </a:r>
          </a:p>
          <a:p>
            <a:pPr marL="457200" lvl="1" indent="0">
              <a:buFont typeface="Arial" pitchFamily="34" charset="0"/>
              <a:buNone/>
            </a:pPr>
            <a:endParaRPr lang="en-US" sz="1600" dirty="0"/>
          </a:p>
          <a:p>
            <a:pPr marL="457200" lvl="1" indent="0">
              <a:buFont typeface="Arial" pitchFamily="34" charset="0"/>
              <a:buNone/>
            </a:pPr>
            <a:r>
              <a:rPr lang="en-US" sz="1600" dirty="0"/>
              <a:t>	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5140" y="4114800"/>
            <a:ext cx="8229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itchFamily="34" charset="0"/>
              <a:buChar char="•"/>
            </a:pPr>
            <a:r>
              <a:rPr lang="en-US" sz="2100" b="1" dirty="0"/>
              <a:t>WAVE ( Wireless Access in Vehicular Environments )</a:t>
            </a:r>
          </a:p>
          <a:p>
            <a:pPr marL="0" indent="0">
              <a:buNone/>
            </a:pPr>
            <a:endParaRPr lang="en-US" sz="2100" b="1" dirty="0"/>
          </a:p>
          <a:p>
            <a:pPr lvl="1">
              <a:buFont typeface="Courier New" pitchFamily="49" charset="0"/>
              <a:buChar char="o"/>
            </a:pPr>
            <a:r>
              <a:rPr lang="en-US" sz="1500" dirty="0"/>
              <a:t>IEEE 802.11p WAVE systems is used for dedicated short-range communication (DSRC). </a:t>
            </a:r>
          </a:p>
          <a:p>
            <a:pPr lvl="1">
              <a:buFont typeface="Courier New" pitchFamily="49" charset="0"/>
              <a:buChar char="o"/>
            </a:pPr>
            <a:endParaRPr lang="en-US" sz="1500" dirty="0"/>
          </a:p>
          <a:p>
            <a:pPr lvl="1">
              <a:buFont typeface="Courier New" pitchFamily="49" charset="0"/>
              <a:buChar char="o"/>
            </a:pPr>
            <a:r>
              <a:rPr lang="en-US" sz="1500" dirty="0"/>
              <a:t>It guarantees bidirectional </a:t>
            </a:r>
            <a:r>
              <a:rPr lang="en-US" sz="1500" dirty="0">
                <a:solidFill>
                  <a:srgbClr val="113AAF"/>
                </a:solidFill>
              </a:rPr>
              <a:t>V2I</a:t>
            </a:r>
            <a:r>
              <a:rPr lang="en-US" sz="1500" dirty="0"/>
              <a:t> connectivity.</a:t>
            </a:r>
          </a:p>
          <a:p>
            <a:pPr marL="457200" lvl="1" indent="0">
              <a:buFont typeface="Arial" pitchFamily="34" charset="0"/>
              <a:buNone/>
            </a:pPr>
            <a:endParaRPr lang="en-US" sz="1600" dirty="0"/>
          </a:p>
          <a:p>
            <a:pPr marL="457200" lvl="1" indent="0">
              <a:buFont typeface="Arial" pitchFamily="34" charset="0"/>
              <a:buNone/>
            </a:pPr>
            <a:r>
              <a:rPr lang="en-US" sz="1600" dirty="0"/>
              <a:t>	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048632"/>
            <a:ext cx="868886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100" b="1" dirty="0">
                <a:solidFill>
                  <a:srgbClr val="FF0000"/>
                </a:solidFill>
              </a:rPr>
              <a:t>In the recent 6G era, millimeter wave has been getting a lot of recognition</a:t>
            </a:r>
          </a:p>
        </p:txBody>
      </p:sp>
    </p:spTree>
    <p:extLst>
      <p:ext uri="{BB962C8B-B14F-4D97-AF65-F5344CB8AC3E}">
        <p14:creationId xmlns:p14="http://schemas.microsoft.com/office/powerpoint/2010/main" val="173545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5140" y="1235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Literature Review 1/2</a:t>
            </a:r>
          </a:p>
        </p:txBody>
      </p:sp>
      <p:pic>
        <p:nvPicPr>
          <p:cNvPr id="7170" name="Picture 2" descr="C:\Users\Sagar\Downloads\WhatsApp_Image_2023-12-17_at_9.12.45_PM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3" y="1143000"/>
            <a:ext cx="4800600" cy="20667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agar\Downloads\WhatsApp_Image_2023-12-17_at_9.12.47_PM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27" y="1143000"/>
            <a:ext cx="3875388" cy="2071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19" y="6434540"/>
            <a:ext cx="9117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[4-5] Beam Management in 5G NR using </a:t>
            </a:r>
            <a:r>
              <a:rPr lang="en-US" sz="900" dirty="0" err="1"/>
              <a:t>Geolocation</a:t>
            </a:r>
            <a:r>
              <a:rPr lang="en-US" sz="900" dirty="0"/>
              <a:t> Side Information. (2019, March 1). IEEE Conference Publication | IEEE </a:t>
            </a:r>
            <a:r>
              <a:rPr lang="en-US" sz="900" dirty="0" err="1"/>
              <a:t>Xplore</a:t>
            </a:r>
            <a:r>
              <a:rPr lang="en-US" sz="900" dirty="0"/>
              <a:t>. https://ieeexplore.ieee.org/stamp/stamp.jsp?tp=&amp;arnumber=8692820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9639" y="3244334"/>
            <a:ext cx="30687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Three stage procedure for the SVM models [4]</a:t>
            </a:r>
          </a:p>
        </p:txBody>
      </p:sp>
      <p:sp>
        <p:nvSpPr>
          <p:cNvPr id="9" name="Rectangle 8"/>
          <p:cNvSpPr/>
          <p:nvPr/>
        </p:nvSpPr>
        <p:spPr>
          <a:xfrm>
            <a:off x="5479323" y="3258234"/>
            <a:ext cx="32263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Multi-cell, multiuser communication scenario [5]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3628" y="3810000"/>
            <a:ext cx="8797972" cy="2438400"/>
          </a:xfrm>
        </p:spPr>
        <p:txBody>
          <a:bodyPr>
            <a:normAutofit/>
          </a:bodyPr>
          <a:lstStyle/>
          <a:p>
            <a:r>
              <a:rPr lang="en-US" sz="1800" dirty="0"/>
              <a:t>This study explores how wireless communication systems work better by </a:t>
            </a:r>
            <a:r>
              <a:rPr lang="en-US" sz="1800" dirty="0">
                <a:solidFill>
                  <a:srgbClr val="113AAF"/>
                </a:solidFill>
              </a:rPr>
              <a:t>user positions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research provides a machine learning solution for enhancing beam management in </a:t>
            </a:r>
            <a:r>
              <a:rPr lang="en-US" sz="1800" dirty="0">
                <a:solidFill>
                  <a:srgbClr val="113AAF"/>
                </a:solidFill>
              </a:rPr>
              <a:t>5G NR millimeter wave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The main building block is </a:t>
            </a:r>
            <a:r>
              <a:rPr lang="en-US" sz="1800" dirty="0">
                <a:solidFill>
                  <a:srgbClr val="113AAF"/>
                </a:solidFill>
              </a:rPr>
              <a:t>SVMs</a:t>
            </a:r>
            <a:r>
              <a:rPr lang="en-US" sz="1800" dirty="0"/>
              <a:t>, which are used to model the mapping between the UEs geolocations and their serving beams in a multiuser, multi-cell environment. </a:t>
            </a:r>
          </a:p>
        </p:txBody>
      </p:sp>
    </p:spTree>
    <p:extLst>
      <p:ext uri="{BB962C8B-B14F-4D97-AF65-F5344CB8AC3E}">
        <p14:creationId xmlns:p14="http://schemas.microsoft.com/office/powerpoint/2010/main" val="15472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 uiExpand="1" build="p"/>
      <p:bldP spid="10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5140" y="1235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Literature Review 2/2</a:t>
            </a:r>
          </a:p>
        </p:txBody>
      </p:sp>
      <p:pic>
        <p:nvPicPr>
          <p:cNvPr id="8194" name="Picture 2" descr="C:\Users\Sagar\Downloads\WhatsApp Image 2023-12-17 at 9.25.30 PM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81732"/>
            <a:ext cx="6934200" cy="34070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578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[6] </a:t>
            </a:r>
            <a:r>
              <a:rPr lang="en-US" sz="1000" dirty="0" err="1"/>
              <a:t>Morais</a:t>
            </a:r>
            <a:r>
              <a:rPr lang="en-US" sz="1000" dirty="0"/>
              <a:t>, J., </a:t>
            </a:r>
            <a:r>
              <a:rPr lang="en-US" sz="1000" dirty="0" err="1"/>
              <a:t>Behboodi</a:t>
            </a:r>
            <a:r>
              <a:rPr lang="en-US" sz="1000" dirty="0"/>
              <a:t>, A., </a:t>
            </a:r>
            <a:r>
              <a:rPr lang="en-US" sz="1000" dirty="0" err="1"/>
              <a:t>Pezeshki</a:t>
            </a:r>
            <a:r>
              <a:rPr lang="en-US" sz="1000" dirty="0"/>
              <a:t>, H., &amp; </a:t>
            </a:r>
            <a:r>
              <a:rPr lang="en-US" sz="1000" dirty="0" err="1"/>
              <a:t>Alkhateeb</a:t>
            </a:r>
            <a:r>
              <a:rPr lang="en-US" sz="1000" dirty="0"/>
              <a:t>, A. (2022). Position aided beam prediction in the real world: How useful GPS locations actually are? </a:t>
            </a:r>
            <a:r>
              <a:rPr lang="en-US" sz="1000" dirty="0" err="1"/>
              <a:t>arXiv</a:t>
            </a:r>
            <a:r>
              <a:rPr lang="en-US" sz="1000" dirty="0"/>
              <a:t> (Cornell University). https://doi.org/10.48550/arxiv.2205.09054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0" y="4378867"/>
            <a:ext cx="63065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Accuracy of different machine learning models on DeepSense 6G dataset for position modality [6]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-14416" y="4591547"/>
            <a:ext cx="9158416" cy="2053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This study revisit the position-aided beam prediction problem in light of real-world measurements with commercial-off-the-shelf </a:t>
            </a:r>
            <a:r>
              <a:rPr lang="en-US" sz="1800" dirty="0">
                <a:solidFill>
                  <a:srgbClr val="113AAF"/>
                </a:solidFill>
              </a:rPr>
              <a:t>GPS</a:t>
            </a:r>
          </a:p>
          <a:p>
            <a:pPr marL="0" indent="0">
              <a:buNone/>
            </a:pPr>
            <a:endParaRPr lang="en-US" sz="1800" dirty="0">
              <a:solidFill>
                <a:srgbClr val="113AAF"/>
              </a:solidFill>
            </a:endParaRPr>
          </a:p>
          <a:p>
            <a:r>
              <a:rPr lang="en-US" sz="1800" dirty="0"/>
              <a:t>The study also derives insights into how much beam training </a:t>
            </a:r>
            <a:r>
              <a:rPr lang="en-US" sz="1800" dirty="0">
                <a:solidFill>
                  <a:srgbClr val="113AAF"/>
                </a:solidFill>
              </a:rPr>
              <a:t>overhead</a:t>
            </a:r>
            <a:r>
              <a:rPr lang="en-US" sz="1800" dirty="0"/>
              <a:t> can be saved in practice.</a:t>
            </a:r>
          </a:p>
        </p:txBody>
      </p:sp>
    </p:spTree>
    <p:extLst>
      <p:ext uri="{BB962C8B-B14F-4D97-AF65-F5344CB8AC3E}">
        <p14:creationId xmlns:p14="http://schemas.microsoft.com/office/powerpoint/2010/main" val="67135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438400"/>
          </a:xfrm>
        </p:spPr>
        <p:txBody>
          <a:bodyPr>
            <a:normAutofit/>
          </a:bodyPr>
          <a:lstStyle/>
          <a:p>
            <a:r>
              <a:rPr lang="en-US" sz="1800" dirty="0"/>
              <a:t>While LT and KNN were simple choices, for NN, the input was quantized albeit reasonable </a:t>
            </a:r>
            <a:r>
              <a:rPr lang="en-US" sz="1800" dirty="0">
                <a:solidFill>
                  <a:srgbClr val="113AAF"/>
                </a:solidFill>
              </a:rPr>
              <a:t>granularity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reasons listed for low accuracies were </a:t>
            </a:r>
            <a:r>
              <a:rPr lang="en-US" sz="1800" dirty="0">
                <a:solidFill>
                  <a:srgbClr val="113AAF"/>
                </a:solidFill>
              </a:rPr>
              <a:t>incomplete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dirty="0">
                <a:solidFill>
                  <a:srgbClr val="113AAF"/>
                </a:solidFill>
              </a:rPr>
              <a:t>strength</a:t>
            </a:r>
            <a:r>
              <a:rPr lang="en-US" sz="1800" dirty="0"/>
              <a:t> of preprocessed GPS coordinates as features for beam indices is not analyzed.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5140" y="1235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222290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5140" y="1235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Motivation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2438400"/>
          </a:xfrm>
        </p:spPr>
        <p:txBody>
          <a:bodyPr>
            <a:normAutofit/>
          </a:bodyPr>
          <a:lstStyle/>
          <a:p>
            <a:r>
              <a:rPr lang="en-US" sz="1800" dirty="0"/>
              <a:t>To develop a machine learning model that can outperform the baseline models in beam prediction.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Find a way to reduce more beam training overhead.</a:t>
            </a:r>
          </a:p>
        </p:txBody>
      </p:sp>
    </p:spTree>
    <p:extLst>
      <p:ext uri="{BB962C8B-B14F-4D97-AF65-F5344CB8AC3E}">
        <p14:creationId xmlns:p14="http://schemas.microsoft.com/office/powerpoint/2010/main" val="2962701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1577</Words>
  <Application>Microsoft Macintosh PowerPoint</Application>
  <PresentationFormat>On-screen Show (4:3)</PresentationFormat>
  <Paragraphs>178</Paragraphs>
  <Slides>20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Courier New</vt:lpstr>
      <vt:lpstr>Office Theme</vt:lpstr>
      <vt:lpstr>Millimeter-Wave Vehicle-to-Infrastructure Communications for Autonomous Vehicles: Location-Aided Beam Forecasting in 6G</vt:lpstr>
      <vt:lpstr>Acknowledgement</vt:lpstr>
      <vt:lpstr>PowerPoint Presentation</vt:lpstr>
      <vt:lpstr>PowerPoint Presentation</vt:lpstr>
      <vt:lpstr>Introduction</vt:lpstr>
      <vt:lpstr>Literature Review 1/2</vt:lpstr>
      <vt:lpstr>Literature Review 2/2</vt:lpstr>
      <vt:lpstr>Limitations</vt:lpstr>
      <vt:lpstr>Motivation</vt:lpstr>
      <vt:lpstr>Problem Definition</vt:lpstr>
      <vt:lpstr>Beam Prediction System Model</vt:lpstr>
      <vt:lpstr>DeepSense 6G    </vt:lpstr>
      <vt:lpstr>Real Time Implementation</vt:lpstr>
      <vt:lpstr>Methodology</vt:lpstr>
      <vt:lpstr>Results 1/3</vt:lpstr>
      <vt:lpstr>Results 2/3</vt:lpstr>
      <vt:lpstr>Results 3/3</vt:lpstr>
      <vt:lpstr>Conclusion</vt:lpstr>
      <vt:lpstr>References</vt:lpstr>
      <vt:lpstr>Thank you omikumar.m@ahduni.edu.in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Sagar</dc:creator>
  <cp:lastModifiedBy>Microsoft Office User</cp:lastModifiedBy>
  <cp:revision>51</cp:revision>
  <dcterms:created xsi:type="dcterms:W3CDTF">2023-12-17T04:06:55Z</dcterms:created>
  <dcterms:modified xsi:type="dcterms:W3CDTF">2023-12-31T17:54:51Z</dcterms:modified>
</cp:coreProperties>
</file>